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1"/>
  </p:notesMasterIdLst>
  <p:handoutMasterIdLst>
    <p:handoutMasterId r:id="rId32"/>
  </p:handoutMasterIdLst>
  <p:sldIdLst>
    <p:sldId id="290" r:id="rId2"/>
    <p:sldId id="293" r:id="rId3"/>
    <p:sldId id="257" r:id="rId4"/>
    <p:sldId id="275" r:id="rId5"/>
    <p:sldId id="276" r:id="rId6"/>
    <p:sldId id="277" r:id="rId7"/>
    <p:sldId id="259" r:id="rId8"/>
    <p:sldId id="281" r:id="rId9"/>
    <p:sldId id="283" r:id="rId10"/>
    <p:sldId id="261" r:id="rId11"/>
    <p:sldId id="265" r:id="rId12"/>
    <p:sldId id="279" r:id="rId13"/>
    <p:sldId id="291" r:id="rId14"/>
    <p:sldId id="294" r:id="rId15"/>
    <p:sldId id="296" r:id="rId16"/>
    <p:sldId id="271" r:id="rId17"/>
    <p:sldId id="278" r:id="rId18"/>
    <p:sldId id="285" r:id="rId19"/>
    <p:sldId id="264" r:id="rId20"/>
    <p:sldId id="292" r:id="rId21"/>
    <p:sldId id="267" r:id="rId22"/>
    <p:sldId id="268" r:id="rId23"/>
    <p:sldId id="269" r:id="rId24"/>
    <p:sldId id="272" r:id="rId25"/>
    <p:sldId id="266" r:id="rId26"/>
    <p:sldId id="273" r:id="rId27"/>
    <p:sldId id="274" r:id="rId28"/>
    <p:sldId id="295" r:id="rId29"/>
    <p:sldId id="289" r:id="rId30"/>
  </p:sldIdLst>
  <p:sldSz cx="9144000" cy="6858000" type="screen4x3"/>
  <p:notesSz cx="6867525" cy="99933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>
        <p:scale>
          <a:sx n="70" d="100"/>
          <a:sy n="70" d="100"/>
        </p:scale>
        <p:origin x="-180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Innersystems. training &amp; advies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66CFC03-06A7-44C0-90BE-E62B2449F0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463423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388" y="4746625"/>
            <a:ext cx="5492750" cy="449738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Innersystems. training &amp; advies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DDF8E16-64AE-45C3-AE23-4F3A082B68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96620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Innersystems. training &amp; advies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18181-B362-44EB-ACD4-19FD51368A9E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3013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mtClean="0"/>
              <a:t>Innersystems. training &amp; advies</a:t>
            </a:r>
          </a:p>
        </p:txBody>
      </p:sp>
      <p:sp>
        <p:nvSpPr>
          <p:cNvPr id="43014" name="Tijdelijke aanduiding voor dianumm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C1B5C-32FC-4E2B-8F06-8D15B6D2C220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42D23-EF7E-4B68-8D1B-CB75C7BA0286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altLang="nl-NL" smtClean="0"/>
          </a:p>
        </p:txBody>
      </p:sp>
      <p:sp>
        <p:nvSpPr>
          <p:cNvPr id="44037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mtClean="0"/>
              <a:t>Innersystems. training &amp; advies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6084" name="Tijdelijke aanduiding voor voettekst 3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mtClean="0"/>
              <a:t>Innersystems. training &amp; advies</a:t>
            </a:r>
          </a:p>
        </p:txBody>
      </p:sp>
      <p:sp>
        <p:nvSpPr>
          <p:cNvPr id="46085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27562-99E3-4B8B-BB3A-2ABA9352A0F5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12BB1-6DCB-46B0-BE48-C56AC4B7D86C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nl-NL" altLang="nl-NL" smtClean="0"/>
          </a:p>
        </p:txBody>
      </p:sp>
      <p:sp>
        <p:nvSpPr>
          <p:cNvPr id="47109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mtClean="0"/>
              <a:t>Innersystems. training &amp; advies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Innersystems. training &amp; advies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D63E7-4780-408E-908C-98AE6F68E529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B236-EAA8-4829-8F8A-FD62AC3AD606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A0AA-51A9-4D64-93E0-695897CD4D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948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1B9A-5E0D-4B66-9045-B6F0DCD3763A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75A9-1A1F-4566-9378-280AE3D37D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779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1870-53B3-4322-9995-8434F0E2EB1B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AD1A-A12F-4CE9-A54B-60819F807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332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8B92-199A-4D8F-8B36-E0675EBCF581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8113-D386-4CDE-91DB-0D43F76AA7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786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45AD-8E95-40C7-947A-B81FD5E32DEC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552F-35B8-410E-8A10-A7579171C3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6477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ED12-CF60-4BC8-9D2E-2B27CEF4A509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BB8D-4E37-4553-A96E-F373C27EBB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5109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9E45-2EAE-4307-8CC0-7F0674677E30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C3D4-AAE7-4390-BF49-582F8E99C4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8279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BE42-B45E-4E9E-8BC8-FFB535441216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38EF-FAEF-482B-BDCD-043590C3BA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3662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5482-0745-4329-80CE-BE4C075EB573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9326-F97B-4A84-9BE7-CF50A95B35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5343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5D24-DD13-4FAC-8238-3C9AD0D0F16A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60E4-39B0-44C4-ABC6-4042FD2B8A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5669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77A0-37C8-4F3D-8B5A-BCDE3A36DCA9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A554-C68B-4AD0-BCF9-41F2A30AB0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7279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08F1E-DABE-4276-8674-CC55CD5FA6D7}" type="datetimeFigureOut">
              <a:rPr lang="nl-NL"/>
              <a:pPr>
                <a:defRPr/>
              </a:pPr>
              <a:t>15-9-2015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2BB4C-B0F5-42C6-A556-5623B63BB0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uud\Documents\Mindfulness\Mindfulness%20-%20ARCHIEF%20DOSSIERS\16_Moments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00038"/>
            <a:ext cx="9142412" cy="558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kstvak 3"/>
          <p:cNvSpPr txBox="1">
            <a:spLocks noChangeArrowheads="1"/>
          </p:cNvSpPr>
          <p:nvPr/>
        </p:nvSpPr>
        <p:spPr bwMode="auto">
          <a:xfrm>
            <a:off x="31750" y="2000240"/>
            <a:ext cx="91122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Mindfulness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Bijeenkomst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nl-NL" alt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 september 2015 </a:t>
            </a:r>
            <a:r>
              <a:rPr lang="nl-NL" alt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</a:p>
        </p:txBody>
      </p:sp>
      <p:pic>
        <p:nvPicPr>
          <p:cNvPr id="5" name="Afbeelding 4" descr="Logo Innersystems 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230" y="5357826"/>
            <a:ext cx="3513770" cy="1392669"/>
          </a:xfrm>
          <a:prstGeom prst="rect">
            <a:avLst/>
          </a:prstGeom>
        </p:spPr>
      </p:pic>
      <p:pic>
        <p:nvPicPr>
          <p:cNvPr id="6" name="Afbeelding 5" descr="logo WVO Zo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5357802"/>
            <a:ext cx="3220833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116632"/>
            <a:ext cx="9159078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Mindfulness is een levenswijze die je beoefent.</a:t>
            </a:r>
            <a:r>
              <a:rPr lang="nl-NL" sz="2800" b="1" dirty="0">
                <a:ln>
                  <a:solidFill>
                    <a:schemeClr val="tx1"/>
                  </a:solidFill>
                </a:ln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n>
                <a:solidFill>
                  <a:schemeClr val="tx1"/>
                </a:solidFill>
              </a:ln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“Je leert immers geen piano spelen door er alleen maar over te lezen”.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b="1" dirty="0">
              <a:ln>
                <a:solidFill>
                  <a:schemeClr val="tx1"/>
                </a:solidFill>
              </a:ln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Je moet het zelf doen en ervaren.</a:t>
            </a:r>
            <a:endParaRPr lang="nl-NL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n>
                <a:solidFill>
                  <a:schemeClr val="tx1"/>
                </a:solidFill>
              </a:ln>
              <a:latin typeface="OCR A Extended" panose="02010509020102010303" pitchFamily="50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709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hoek 2"/>
          <p:cNvSpPr>
            <a:spLocks noChangeArrowheads="1"/>
          </p:cNvSpPr>
          <p:nvPr/>
        </p:nvSpPr>
        <p:spPr bwMode="auto">
          <a:xfrm>
            <a:off x="-31750" y="1700213"/>
            <a:ext cx="91440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800" b="1">
                <a:latin typeface="Bradley Hand ITC" pitchFamily="66" charset="0"/>
                <a:ea typeface="Adobe Myungjo Std M" pitchFamily="18" charset="-128"/>
              </a:rPr>
              <a:t>Mindfulness is niet gebonden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800" b="1">
                <a:latin typeface="Bradley Hand ITC" pitchFamily="66" charset="0"/>
                <a:ea typeface="Adobe Myungjo Std M" pitchFamily="18" charset="-128"/>
              </a:rPr>
              <a:t>aan een religieuze context.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000" b="1">
                <a:latin typeface="Adobe Myungjo Std M" pitchFamily="18" charset="-128"/>
                <a:ea typeface="Adobe Myungjo Std M" pitchFamily="18" charset="-128"/>
              </a:rPr>
              <a:t>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275138"/>
            <a:ext cx="42291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hthoek 2"/>
          <p:cNvSpPr>
            <a:spLocks noChangeArrowheads="1"/>
          </p:cNvSpPr>
          <p:nvPr/>
        </p:nvSpPr>
        <p:spPr bwMode="auto">
          <a:xfrm>
            <a:off x="212725" y="504825"/>
            <a:ext cx="8713788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latin typeface="Adobe Myungjo Std M" pitchFamily="18" charset="-128"/>
                <a:ea typeface="Adobe Myungjo Std M" pitchFamily="18" charset="-128"/>
              </a:rPr>
              <a:t>Moderne </a:t>
            </a:r>
            <a:r>
              <a:rPr lang="nl-NL" altLang="nl-NL" sz="3600" b="1" dirty="0" smtClean="0">
                <a:latin typeface="Adobe Myungjo Std M" pitchFamily="18" charset="-128"/>
                <a:ea typeface="Adobe Myungjo Std M" pitchFamily="18" charset="-128"/>
              </a:rPr>
              <a:t>cognitieve leermethoden </a:t>
            </a:r>
            <a:endParaRPr lang="nl-NL" altLang="nl-NL" sz="3600" b="1" dirty="0">
              <a:latin typeface="Adobe Myungjo Std M" pitchFamily="18" charset="-128"/>
              <a:ea typeface="Adobe Myungjo Std M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3600" b="1" dirty="0">
              <a:latin typeface="Adobe Myungjo Std M" pitchFamily="18" charset="-128"/>
              <a:ea typeface="Adobe Myungjo Std M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latin typeface="Adobe Myungjo Std M" pitchFamily="18" charset="-128"/>
                <a:ea typeface="Adobe Myungjo Std M" pitchFamily="18" charset="-128"/>
              </a:rPr>
              <a:t>gecombineerd met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3600" b="1" dirty="0">
              <a:latin typeface="Adobe Myungjo Std M" pitchFamily="18" charset="-128"/>
              <a:ea typeface="Adobe Myungjo Std M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latin typeface="Adobe Myungjo Std M" pitchFamily="18" charset="-128"/>
                <a:ea typeface="Adobe Myungjo Std M" pitchFamily="18" charset="-128"/>
              </a:rPr>
              <a:t>oude en beproefde vormen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3600" b="1" dirty="0">
              <a:latin typeface="Adobe Myungjo Std M" pitchFamily="18" charset="-128"/>
              <a:ea typeface="Adobe Myungjo Std M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latin typeface="Adobe Myungjo Std M" pitchFamily="18" charset="-128"/>
                <a:ea typeface="Adobe Myungjo Std M" pitchFamily="18" charset="-128"/>
              </a:rPr>
              <a:t>van meditatie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3600" b="1" dirty="0">
              <a:latin typeface="Adobe Myungjo Std M" pitchFamily="18" charset="-128"/>
              <a:ea typeface="Adobe Myungjo Std M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latin typeface="Adobe Myungjo Std M" pitchFamily="18" charset="-128"/>
                <a:ea typeface="Adobe Myungjo Std M" pitchFamily="18" charset="-128"/>
              </a:rPr>
              <a:t>en yoga.</a:t>
            </a:r>
            <a:r>
              <a:rPr lang="nl-NL" altLang="nl-NL" sz="5400" b="1" dirty="0">
                <a:latin typeface="Adobe Myungjo Std M" pitchFamily="18" charset="-128"/>
                <a:ea typeface="Adobe Myungjo Std M" pitchFamily="18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b="1" dirty="0">
              <a:ea typeface="Adobe Myungjo Std M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5"/>
          <p:cNvSpPr txBox="1">
            <a:spLocks noChangeArrowheads="1"/>
          </p:cNvSpPr>
          <p:nvPr/>
        </p:nvSpPr>
        <p:spPr bwMode="auto">
          <a:xfrm>
            <a:off x="323850" y="-3175"/>
            <a:ext cx="82804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3800">
                <a:solidFill>
                  <a:srgbClr val="002060"/>
                </a:solidFill>
                <a:latin typeface="Arial Black" pitchFamily="34" charset="0"/>
              </a:rPr>
              <a:t>PAUZE</a:t>
            </a:r>
          </a:p>
        </p:txBody>
      </p:sp>
      <p:pic>
        <p:nvPicPr>
          <p:cNvPr id="16387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916113"/>
            <a:ext cx="9186863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3d72d44e15fe4c2b63a22dad90d578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-357214"/>
            <a:ext cx="6715172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20700000">
            <a:off x="908541" y="3101384"/>
            <a:ext cx="8039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>
                <a:solidFill>
                  <a:schemeClr val="bg1"/>
                </a:solidFill>
                <a:latin typeface="AR DECODE" pitchFamily="2" charset="0"/>
              </a:rPr>
              <a:t>Life is a change of </a:t>
            </a:r>
            <a:r>
              <a:rPr lang="nl-NL" sz="6000" b="1" dirty="0" err="1" smtClean="0">
                <a:solidFill>
                  <a:schemeClr val="bg1"/>
                </a:solidFill>
                <a:latin typeface="AR DECODE" pitchFamily="2" charset="0"/>
              </a:rPr>
              <a:t>moments</a:t>
            </a:r>
            <a:r>
              <a:rPr lang="nl-NL" sz="6000" b="1" dirty="0" smtClean="0">
                <a:solidFill>
                  <a:schemeClr val="bg1"/>
                </a:solidFill>
                <a:latin typeface="AR DECODE" pitchFamily="2" charset="0"/>
              </a:rPr>
              <a:t>….</a:t>
            </a:r>
            <a:r>
              <a:rPr lang="nl-NL" sz="2800" dirty="0" smtClean="0">
                <a:solidFill>
                  <a:schemeClr val="bg1"/>
                </a:solidFill>
                <a:latin typeface="Bernard MT Condensed" pitchFamily="18" charset="0"/>
              </a:rPr>
              <a:t>		</a:t>
            </a:r>
            <a:endParaRPr lang="nl-NL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_Moment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171" y="285728"/>
            <a:ext cx="7905805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vak 1"/>
          <p:cNvSpPr txBox="1">
            <a:spLocks noChangeArrowheads="1"/>
          </p:cNvSpPr>
          <p:nvPr/>
        </p:nvSpPr>
        <p:spPr bwMode="auto">
          <a:xfrm>
            <a:off x="19050" y="4581525"/>
            <a:ext cx="9144000" cy="1662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nl-NL" sz="5400" b="1"/>
              <a:t>De </a:t>
            </a:r>
            <a:r>
              <a:rPr lang="ru-RU" altLang="nl-NL" sz="5400" b="1" u="sng">
                <a:solidFill>
                  <a:srgbClr val="0070C0"/>
                </a:solidFill>
              </a:rPr>
              <a:t>doe</a:t>
            </a:r>
            <a:r>
              <a:rPr lang="ru-RU" altLang="nl-NL" sz="5400" b="1">
                <a:solidFill>
                  <a:srgbClr val="0070C0"/>
                </a:solidFill>
              </a:rPr>
              <a:t>-</a:t>
            </a:r>
            <a:r>
              <a:rPr lang="ru-RU" altLang="nl-NL" sz="5400" b="1" i="1"/>
              <a:t>stand </a:t>
            </a:r>
            <a:endParaRPr lang="en-US" altLang="nl-NL" sz="5400" b="1">
              <a:latin typeface="Bradley Hand ITC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400"/>
              <a:t>Ratio, </a:t>
            </a:r>
            <a:r>
              <a:rPr lang="ru-RU" altLang="nl-NL" sz="2400"/>
              <a:t>analyseren,</a:t>
            </a:r>
            <a:r>
              <a:rPr lang="en-US" altLang="nl-NL" sz="2400"/>
              <a:t> </a:t>
            </a:r>
            <a:r>
              <a:rPr lang="ru-RU" altLang="nl-NL" sz="2400"/>
              <a:t>beoordelen,</a:t>
            </a:r>
            <a:r>
              <a:rPr lang="en-US" altLang="nl-NL" sz="2400"/>
              <a:t> </a:t>
            </a:r>
            <a:r>
              <a:rPr lang="ru-RU" altLang="nl-NL" sz="2400"/>
              <a:t>evalueren,</a:t>
            </a:r>
            <a:r>
              <a:rPr lang="en-US" altLang="nl-NL" sz="2400"/>
              <a:t> </a:t>
            </a:r>
            <a:r>
              <a:rPr lang="ru-RU" altLang="nl-NL" sz="2400"/>
              <a:t>oplossen,</a:t>
            </a:r>
            <a:r>
              <a:rPr lang="en-US" altLang="nl-NL" sz="2400"/>
              <a:t> </a:t>
            </a:r>
            <a:r>
              <a:rPr lang="ru-RU" altLang="nl-NL" sz="2400"/>
              <a:t>presteren,</a:t>
            </a:r>
            <a:r>
              <a:rPr lang="en-US" altLang="nl-NL" sz="2400"/>
              <a:t> </a:t>
            </a:r>
            <a:r>
              <a:rPr lang="ru-RU" altLang="nl-NL" sz="2400"/>
              <a:t>toetsen,</a:t>
            </a:r>
            <a:r>
              <a:rPr lang="en-US" altLang="nl-NL" sz="2400"/>
              <a:t> </a:t>
            </a:r>
            <a:r>
              <a:rPr lang="ru-RU" altLang="nl-NL" sz="2400"/>
              <a:t>plannen,</a:t>
            </a:r>
            <a:r>
              <a:rPr lang="en-US" altLang="nl-NL" sz="2400"/>
              <a:t> </a:t>
            </a:r>
            <a:r>
              <a:rPr lang="ru-RU" altLang="nl-NL" sz="2400"/>
              <a:t>doelen bereiken,</a:t>
            </a:r>
            <a:r>
              <a:rPr lang="en-US" altLang="nl-NL" sz="2400"/>
              <a:t> </a:t>
            </a:r>
            <a:r>
              <a:rPr lang="ru-RU" altLang="nl-NL" sz="2400"/>
              <a:t>veranderen en</a:t>
            </a:r>
            <a:r>
              <a:rPr lang="en-US" altLang="nl-NL" sz="2400"/>
              <a:t> </a:t>
            </a:r>
            <a:r>
              <a:rPr lang="ru-RU" altLang="nl-NL" sz="2400"/>
              <a:t>een gefixeerde</a:t>
            </a:r>
            <a:r>
              <a:rPr lang="en-US" altLang="nl-NL" sz="2400"/>
              <a:t> </a:t>
            </a:r>
            <a:r>
              <a:rPr lang="ru-RU" altLang="nl-NL" sz="2400"/>
              <a:t>aandacht.</a:t>
            </a:r>
            <a:endParaRPr lang="en-US" altLang="nl-NL" sz="2000">
              <a:ea typeface="Adobe Myungjo Std M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kstvak 1"/>
          <p:cNvSpPr txBox="1">
            <a:spLocks noChangeArrowheads="1"/>
          </p:cNvSpPr>
          <p:nvPr/>
        </p:nvSpPr>
        <p:spPr bwMode="auto">
          <a:xfrm>
            <a:off x="-12700" y="495300"/>
            <a:ext cx="47291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nl-NL" sz="4800" b="1">
                <a:solidFill>
                  <a:schemeClr val="bg1"/>
                </a:solidFill>
              </a:rPr>
              <a:t>De </a:t>
            </a:r>
            <a:r>
              <a:rPr lang="ru-RU" altLang="nl-NL" sz="4800" b="1" u="sng">
                <a:solidFill>
                  <a:srgbClr val="FFFF00"/>
                </a:solidFill>
              </a:rPr>
              <a:t>zijn</a:t>
            </a:r>
            <a:r>
              <a:rPr lang="ru-RU" altLang="nl-NL" sz="4800" b="1" i="1">
                <a:solidFill>
                  <a:schemeClr val="bg1"/>
                </a:solidFill>
              </a:rPr>
              <a:t>-stand</a:t>
            </a:r>
            <a:r>
              <a:rPr lang="ru-RU" altLang="nl-NL" sz="4800" b="1">
                <a:solidFill>
                  <a:schemeClr val="bg1"/>
                </a:solidFill>
              </a:rPr>
              <a:t> </a:t>
            </a:r>
            <a:endParaRPr lang="en-US" altLang="nl-NL" sz="4800" b="1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nl-NL" b="1">
                <a:solidFill>
                  <a:schemeClr val="bg1"/>
                </a:solidFill>
              </a:rPr>
              <a:t>niet-oordelen, </a:t>
            </a:r>
            <a:endParaRPr lang="en-US" altLang="nl-NL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b="1">
                <a:solidFill>
                  <a:schemeClr val="bg1"/>
                </a:solidFill>
              </a:rPr>
              <a:t>mogen </a:t>
            </a:r>
            <a:r>
              <a:rPr lang="ru-RU" altLang="nl-NL" b="1">
                <a:solidFill>
                  <a:schemeClr val="bg1"/>
                </a:solidFill>
              </a:rPr>
              <a:t>toelaten, </a:t>
            </a:r>
            <a:endParaRPr lang="en-US" altLang="nl-NL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nl-NL" b="1">
                <a:solidFill>
                  <a:schemeClr val="bg1"/>
                </a:solidFill>
              </a:rPr>
              <a:t>niet-streven,</a:t>
            </a:r>
            <a:r>
              <a:rPr lang="en-US" altLang="nl-NL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nl-NL" b="1">
                <a:solidFill>
                  <a:schemeClr val="bg1"/>
                </a:solidFill>
              </a:rPr>
              <a:t>accepteren,</a:t>
            </a:r>
            <a:r>
              <a:rPr lang="en-US" altLang="nl-NL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b="1">
                <a:solidFill>
                  <a:schemeClr val="bg1"/>
                </a:solidFill>
              </a:rPr>
              <a:t>mededogen,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b="1">
                <a:solidFill>
                  <a:schemeClr val="bg1"/>
                </a:solidFill>
              </a:rPr>
              <a:t>ervaren,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>
                <a:solidFill>
                  <a:schemeClr val="bg1"/>
                </a:solidFill>
              </a:rPr>
              <a:t>a</a:t>
            </a:r>
            <a:r>
              <a:rPr lang="ru-RU" altLang="nl-NL" b="1">
                <a:solidFill>
                  <a:schemeClr val="bg1"/>
                </a:solidFill>
              </a:rPr>
              <a:t>andacht</a:t>
            </a:r>
            <a:r>
              <a:rPr lang="en-US" altLang="nl-NL" b="1">
                <a:solidFill>
                  <a:schemeClr val="bg1"/>
                </a:solidFill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400" b="1">
                <a:solidFill>
                  <a:schemeClr val="bg1"/>
                </a:solidFill>
              </a:rPr>
              <a:t>voor wat je </a:t>
            </a:r>
            <a:r>
              <a:rPr lang="en-US" altLang="nl-NL" sz="2400" b="1">
                <a:solidFill>
                  <a:srgbClr val="FFFF00"/>
                </a:solidFill>
              </a:rPr>
              <a:t>nu</a:t>
            </a:r>
            <a:r>
              <a:rPr lang="en-US" altLang="nl-NL" sz="2400" b="1">
                <a:solidFill>
                  <a:schemeClr val="bg1"/>
                </a:solidFill>
              </a:rPr>
              <a:t> ziet, hoort, voelt etc..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600">
              <a:ea typeface="Adobe Myungjo Std M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728"/>
            <a:ext cx="9144000" cy="701272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50825" y="333375"/>
            <a:ext cx="8642350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MBSR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sz="3200" b="1" i="1" dirty="0">
                <a:latin typeface="+mn-lt"/>
                <a:cs typeface="+mn-cs"/>
              </a:rPr>
              <a:t>indfulness</a:t>
            </a:r>
            <a:r>
              <a:rPr lang="en-US" sz="3200" b="1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en-US" sz="3200" b="1" i="1" dirty="0">
                <a:latin typeface="+mn-lt"/>
                <a:cs typeface="+mn-cs"/>
              </a:rPr>
              <a:t>ased </a:t>
            </a:r>
            <a:r>
              <a:rPr lang="en-US" sz="32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3200" b="1" i="1" dirty="0">
                <a:latin typeface="+mn-lt"/>
                <a:cs typeface="+mn-cs"/>
              </a:rPr>
              <a:t>tress</a:t>
            </a:r>
            <a:r>
              <a:rPr lang="en-US" sz="3200" b="1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sz="3200" b="1" i="1" dirty="0">
                <a:latin typeface="+mn-lt"/>
                <a:cs typeface="+mn-cs"/>
              </a:rPr>
              <a:t>eduction</a:t>
            </a:r>
            <a:r>
              <a:rPr lang="en-US" sz="3200" b="1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	</a:t>
            </a:r>
            <a:endParaRPr lang="nl-NL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400" b="1" dirty="0">
                <a:latin typeface="+mn-lt"/>
                <a:cs typeface="+mn-cs"/>
              </a:rPr>
              <a:t>Ontwikkeld door Jon Kabat-Zinn aan de University of Massachusetts </a:t>
            </a:r>
            <a:r>
              <a:rPr lang="nl-NL" sz="2400" b="1" dirty="0" err="1">
                <a:latin typeface="+mn-lt"/>
                <a:cs typeface="+mn-cs"/>
              </a:rPr>
              <a:t>Medical</a:t>
            </a:r>
            <a:r>
              <a:rPr lang="nl-NL" sz="2400" b="1" dirty="0">
                <a:latin typeface="+mn-lt"/>
                <a:cs typeface="+mn-cs"/>
              </a:rPr>
              <a:t> School in Worcester (VS).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400" b="1" dirty="0">
                <a:latin typeface="+mn-lt"/>
                <a:cs typeface="+mn-cs"/>
              </a:rPr>
              <a:t>Voor mensen met lichamelijke en psychologische klachten.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400" b="1" dirty="0">
                <a:latin typeface="+mn-lt"/>
                <a:cs typeface="+mn-cs"/>
              </a:rPr>
              <a:t>Kernelementen in MBSR zijn aandacht en acceptatie.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9375" y="333375"/>
            <a:ext cx="9036050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MBCT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sz="3200" b="1" i="1" dirty="0">
                <a:latin typeface="MV Boli" panose="02000500030200090000" pitchFamily="2" charset="0"/>
                <a:cs typeface="MV Boli" panose="02000500030200090000" pitchFamily="2" charset="0"/>
              </a:rPr>
              <a:t>indfulness </a:t>
            </a:r>
            <a:r>
              <a:rPr lang="en-US" sz="32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en-US" sz="3200" b="1" i="1" dirty="0">
                <a:latin typeface="MV Boli" panose="02000500030200090000" pitchFamily="2" charset="0"/>
                <a:cs typeface="MV Boli" panose="02000500030200090000" pitchFamily="2" charset="0"/>
              </a:rPr>
              <a:t>ased </a:t>
            </a:r>
            <a:r>
              <a:rPr lang="en-US" sz="32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3200" b="1" i="1" dirty="0">
                <a:latin typeface="MV Boli" panose="02000500030200090000" pitchFamily="2" charset="0"/>
                <a:cs typeface="MV Boli" panose="02000500030200090000" pitchFamily="2" charset="0"/>
              </a:rPr>
              <a:t>ognitive </a:t>
            </a:r>
            <a:r>
              <a:rPr lang="en-US" sz="3200" b="1" i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sz="3200" b="1" i="1" dirty="0">
                <a:latin typeface="MV Boli" panose="02000500030200090000" pitchFamily="2" charset="0"/>
                <a:cs typeface="MV Boli" panose="02000500030200090000" pitchFamily="2" charset="0"/>
              </a:rPr>
              <a:t>herapy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400" b="1" dirty="0">
                <a:latin typeface="+mn-lt"/>
                <a:cs typeface="+mn-cs"/>
              </a:rPr>
              <a:t>Aandachtgerichte Cognitieve Therapie is gebaseerd is op MBSR</a:t>
            </a:r>
            <a:r>
              <a:rPr lang="nl-NL" sz="24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400" b="1" dirty="0">
                <a:latin typeface="+mn-lt"/>
                <a:cs typeface="+mn-cs"/>
              </a:rPr>
              <a:t>Segal, Teasdale en Williams ( anno 2000).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nl-NL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400" b="1" dirty="0">
                <a:latin typeface="+mn-lt"/>
                <a:cs typeface="+mn-cs"/>
              </a:rPr>
              <a:t>Effectieve methode om terugval bij depressie te voorkomen.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nersytems\Documents\Mindfulness\Stock fresh foto's  Mindfulness\dce9c366-7d61-11e3-b711-12313d0244d2-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2978"/>
            <a:ext cx="4536504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umanmedia.org/catalog/images/programpix/123_jon_kabat_zinn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1840" y="877363"/>
            <a:ext cx="2376264" cy="3919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2772" name="Tekstvak 3"/>
          <p:cNvSpPr txBox="1">
            <a:spLocks noChangeArrowheads="1"/>
          </p:cNvSpPr>
          <p:nvPr/>
        </p:nvSpPr>
        <p:spPr bwMode="auto">
          <a:xfrm>
            <a:off x="442607" y="5013176"/>
            <a:ext cx="223648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Tich </a:t>
            </a:r>
            <a:r>
              <a:rPr lang="nl-NL" altLang="nl-NL" sz="1800" dirty="0" smtClean="0"/>
              <a:t>Nhat Hanh</a:t>
            </a:r>
            <a:endParaRPr lang="nl-NL" altLang="nl-NL" sz="1800" dirty="0"/>
          </a:p>
        </p:txBody>
      </p:sp>
      <p:sp>
        <p:nvSpPr>
          <p:cNvPr id="32773" name="Tekstvak 4"/>
          <p:cNvSpPr txBox="1">
            <a:spLocks noChangeArrowheads="1"/>
          </p:cNvSpPr>
          <p:nvPr/>
        </p:nvSpPr>
        <p:spPr bwMode="auto">
          <a:xfrm>
            <a:off x="3131840" y="5013176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Jon Kabat- Zinn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77362"/>
            <a:ext cx="2756148" cy="391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1" y="877364"/>
            <a:ext cx="2267712" cy="3919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5816894" y="5013732"/>
            <a:ext cx="275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Mark Williams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544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404813"/>
            <a:ext cx="91440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Stress theorie</a:t>
            </a:r>
          </a:p>
        </p:txBody>
      </p:sp>
      <p:sp>
        <p:nvSpPr>
          <p:cNvPr id="21507" name="Tekstvak 6"/>
          <p:cNvSpPr txBox="1">
            <a:spLocks noChangeArrowheads="1"/>
          </p:cNvSpPr>
          <p:nvPr/>
        </p:nvSpPr>
        <p:spPr bwMode="auto">
          <a:xfrm>
            <a:off x="2051050" y="6016625"/>
            <a:ext cx="331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Tijd</a:t>
            </a:r>
          </a:p>
        </p:txBody>
      </p:sp>
      <p:sp>
        <p:nvSpPr>
          <p:cNvPr id="21508" name="Tekstvak 10"/>
          <p:cNvSpPr txBox="1">
            <a:spLocks noChangeArrowheads="1"/>
          </p:cNvSpPr>
          <p:nvPr/>
        </p:nvSpPr>
        <p:spPr bwMode="auto">
          <a:xfrm>
            <a:off x="107950" y="3146425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Stress</a:t>
            </a:r>
          </a:p>
        </p:txBody>
      </p:sp>
      <p:graphicFrame>
        <p:nvGraphicFramePr>
          <p:cNvPr id="21509" name="Grafiek 13"/>
          <p:cNvGraphicFramePr>
            <a:graphicFrameLocks/>
          </p:cNvGraphicFramePr>
          <p:nvPr/>
        </p:nvGraphicFramePr>
        <p:xfrm>
          <a:off x="920750" y="1146175"/>
          <a:ext cx="7662863" cy="4921250"/>
        </p:xfrm>
        <a:graphic>
          <a:graphicData uri="http://schemas.openxmlformats.org/presentationml/2006/ole">
            <p:oleObj spid="_x0000_s21518" r:id="rId3" imgW="7663336" imgH="49198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afiek 2"/>
          <p:cNvGraphicFramePr>
            <a:graphicFrameLocks/>
          </p:cNvGraphicFramePr>
          <p:nvPr/>
        </p:nvGraphicFramePr>
        <p:xfrm>
          <a:off x="1425575" y="1346200"/>
          <a:ext cx="6245225" cy="4165600"/>
        </p:xfrm>
        <a:graphic>
          <a:graphicData uri="http://schemas.openxmlformats.org/presentationml/2006/ole">
            <p:oleObj spid="_x0000_s22540" r:id="rId3" imgW="6242845" imgH="4163929" progId="Excel.Sheet.8">
              <p:embed/>
            </p:oleObj>
          </a:graphicData>
        </a:graphic>
      </p:graphicFrame>
      <p:sp>
        <p:nvSpPr>
          <p:cNvPr id="22531" name="Tekstvak 3"/>
          <p:cNvSpPr txBox="1">
            <a:spLocks noChangeArrowheads="1"/>
          </p:cNvSpPr>
          <p:nvPr/>
        </p:nvSpPr>
        <p:spPr bwMode="auto">
          <a:xfrm>
            <a:off x="3203575" y="56610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/>
              <a:t>Tijd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afiek 1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23564" r:id="rId3" imgW="6194073" imgH="4163929" progId="Excel.Sheet.8">
              <p:embed/>
            </p:oleObj>
          </a:graphicData>
        </a:graphic>
      </p:graphicFrame>
      <p:sp>
        <p:nvSpPr>
          <p:cNvPr id="23555" name="Tekstvak 2"/>
          <p:cNvSpPr txBox="1">
            <a:spLocks noChangeArrowheads="1"/>
          </p:cNvSpPr>
          <p:nvPr/>
        </p:nvSpPr>
        <p:spPr bwMode="auto">
          <a:xfrm>
            <a:off x="2771775" y="55165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/>
              <a:t>Tijd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9512" y="3198167"/>
            <a:ext cx="3168352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Adem oefening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754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/>
              <a:t>MBSR |MBCT Mindfulness training.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1304925"/>
            <a:ext cx="9144000" cy="5539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nl-NL" b="1" dirty="0"/>
              <a:t>Week 1	: de houding van de </a:t>
            </a:r>
            <a:r>
              <a:rPr lang="nl-NL" b="1" dirty="0" smtClean="0"/>
              <a:t>beginner </a:t>
            </a:r>
            <a:r>
              <a:rPr lang="nl-NL" b="1" dirty="0" smtClean="0">
                <a:solidFill>
                  <a:schemeClr val="tx2"/>
                </a:solidFill>
              </a:rPr>
              <a:t>[ het nu en de adem]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b="1" dirty="0"/>
              <a:t>Week 2	: mijn </a:t>
            </a:r>
            <a:r>
              <a:rPr lang="nl-NL" b="1" dirty="0" smtClean="0"/>
              <a:t>werkelijkheid </a:t>
            </a:r>
            <a:r>
              <a:rPr lang="nl-NL" b="1" dirty="0" smtClean="0">
                <a:solidFill>
                  <a:schemeClr val="tx2"/>
                </a:solidFill>
              </a:rPr>
              <a:t>[het lichaam en aangename momenten]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b="1" dirty="0"/>
              <a:t>Week 3	: omgaan </a:t>
            </a:r>
            <a:r>
              <a:rPr lang="nl-NL" b="1" dirty="0">
                <a:solidFill>
                  <a:schemeClr val="tx1"/>
                </a:solidFill>
              </a:rPr>
              <a:t>met </a:t>
            </a:r>
            <a:r>
              <a:rPr lang="nl-NL" b="1" dirty="0" smtClean="0">
                <a:solidFill>
                  <a:schemeClr val="tx1"/>
                </a:solidFill>
              </a:rPr>
              <a:t>grenzen </a:t>
            </a:r>
            <a:r>
              <a:rPr lang="nl-NL" b="1" dirty="0" smtClean="0">
                <a:solidFill>
                  <a:schemeClr val="tx2"/>
                </a:solidFill>
              </a:rPr>
              <a:t>[je houding en onaangename momenten]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b="1" dirty="0"/>
              <a:t>Week 4	: omgaan met </a:t>
            </a:r>
            <a:r>
              <a:rPr lang="nl-NL" b="1" dirty="0" smtClean="0"/>
              <a:t>emoties </a:t>
            </a:r>
            <a:r>
              <a:rPr lang="nl-NL" b="1" dirty="0" smtClean="0">
                <a:solidFill>
                  <a:schemeClr val="tx2"/>
                </a:solidFill>
              </a:rPr>
              <a:t>[ innerlijke stilte en stress]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 smtClean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b="1" dirty="0" smtClean="0"/>
              <a:t>Week 5 	: gedachten  </a:t>
            </a:r>
            <a:r>
              <a:rPr lang="nl-NL" b="1" dirty="0" smtClean="0">
                <a:solidFill>
                  <a:schemeClr val="tx2"/>
                </a:solidFill>
              </a:rPr>
              <a:t>[gedachten in relatie tot gevoelens 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b="1" dirty="0"/>
              <a:t>Week 6 	: stressvolle </a:t>
            </a:r>
            <a:r>
              <a:rPr lang="nl-NL" b="1" dirty="0" smtClean="0"/>
              <a:t>communicatie </a:t>
            </a:r>
            <a:r>
              <a:rPr lang="nl-NL" b="1" dirty="0" smtClean="0">
                <a:solidFill>
                  <a:schemeClr val="tx2"/>
                </a:solidFill>
              </a:rPr>
              <a:t>[je interpretaties en communicatie</a:t>
            </a:r>
            <a:r>
              <a:rPr lang="nl-NL" b="1" dirty="0" smtClean="0"/>
              <a:t>]</a:t>
            </a:r>
            <a:endParaRPr lang="nl-NL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b="1" dirty="0"/>
              <a:t>Week 7 	: zorgen voor </a:t>
            </a:r>
            <a:r>
              <a:rPr lang="nl-NL" b="1" dirty="0" smtClean="0"/>
              <a:t>jezelf </a:t>
            </a:r>
            <a:r>
              <a:rPr lang="nl-NL" b="1" dirty="0" smtClean="0">
                <a:solidFill>
                  <a:schemeClr val="tx2"/>
                </a:solidFill>
              </a:rPr>
              <a:t>[aandacht voor je leven ]</a:t>
            </a:r>
            <a:endParaRPr lang="nl-NL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b="1" dirty="0"/>
              <a:t>Week 8 	: begin van de rest van je </a:t>
            </a:r>
            <a:r>
              <a:rPr lang="nl-NL" b="1" dirty="0" smtClean="0"/>
              <a:t>leven </a:t>
            </a:r>
            <a:r>
              <a:rPr lang="nl-NL" b="1" dirty="0" smtClean="0">
                <a:solidFill>
                  <a:schemeClr val="tx2"/>
                </a:solidFill>
              </a:rPr>
              <a:t>[aandacht voor Heartfulness]</a:t>
            </a:r>
            <a:endParaRPr lang="nl-NL" b="1" dirty="0">
              <a:solidFill>
                <a:schemeClr val="tx2"/>
              </a:solidFill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nl-NL" b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00013"/>
            <a:ext cx="91440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75" y="1700213"/>
            <a:ext cx="9036050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/>
              <a:t>Inclusief 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000" b="1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000" b="1" dirty="0" smtClean="0"/>
              <a:t>Mindfulness Werkboek van David Dewulff met </a:t>
            </a:r>
            <a:r>
              <a:rPr lang="nl-NL" sz="2000" b="1" dirty="0"/>
              <a:t>uitgebreide achtergrond </a:t>
            </a:r>
            <a:r>
              <a:rPr lang="nl-NL" sz="2000" b="1" dirty="0" smtClean="0"/>
              <a:t>informatie en veel oefenmateriaal.</a:t>
            </a:r>
            <a:endParaRPr lang="nl-NL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000" b="1" dirty="0" smtClean="0"/>
              <a:t>Syllabus in PDF met uitleg en beschrijvingen van alle mindfulness oefeningen.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000" b="1" dirty="0" smtClean="0"/>
              <a:t>10 </a:t>
            </a:r>
            <a:r>
              <a:rPr lang="nl-NL" sz="2000" b="1" dirty="0"/>
              <a:t>x MP 3’s met ingesproken mindfulness </a:t>
            </a:r>
            <a:r>
              <a:rPr lang="nl-NL" sz="2000" b="1" dirty="0" smtClean="0"/>
              <a:t>oefeningen.</a:t>
            </a:r>
            <a:endParaRPr lang="nl-NL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000" b="1" dirty="0"/>
              <a:t>10 x PDF transcripts van de MP3’s om zelf in te kunnen spreken en/of na te </a:t>
            </a:r>
            <a:r>
              <a:rPr lang="nl-NL" sz="2000" b="1" dirty="0" smtClean="0"/>
              <a:t>lezen.</a:t>
            </a:r>
            <a:endParaRPr lang="nl-NL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000" b="1" dirty="0"/>
              <a:t>Deelnemers korting op workshops, trainingen, stiltedagen en verdiepingsweekenden</a:t>
            </a:r>
            <a:r>
              <a:rPr lang="nl-NL" b="1" dirty="0" smtClean="0"/>
              <a:t>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-4763" y="5072074"/>
            <a:ext cx="9148763" cy="14773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We bieden 1 </a:t>
            </a:r>
            <a:r>
              <a:rPr lang="nl-NL" dirty="0"/>
              <a:t>x per </a:t>
            </a:r>
            <a:r>
              <a:rPr lang="nl-NL" dirty="0" smtClean="0"/>
              <a:t>kwartaal, </a:t>
            </a:r>
            <a:r>
              <a:rPr lang="nl-NL" dirty="0"/>
              <a:t>voor alle (ex) deelnemers aan de mindfulness </a:t>
            </a:r>
            <a:r>
              <a:rPr lang="nl-NL" dirty="0" smtClean="0"/>
              <a:t>training,  </a:t>
            </a:r>
            <a:r>
              <a:rPr lang="nl-NL" dirty="0"/>
              <a:t>“terugkom trainingen” aan om ervaringen uit te kunnen wisselen, nieuwe oefeningen te leren en oude oefeningen op te frissen. </a:t>
            </a:r>
            <a:endParaRPr lang="nl-NL" b="1" dirty="0">
              <a:latin typeface="OCR A Extended" panose="02010509020102010303" pitchFamily="50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latin typeface="OCR A Extended" panose="02010509020102010303" pitchFamily="50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-100013"/>
            <a:ext cx="9144000" cy="12001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/>
              <a:t>MBSR |MBCT Mindfulness training.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950" y="6432550"/>
            <a:ext cx="9036050" cy="3698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Gothic720 Lt BT" panose="020C0403020203020204" pitchFamily="34" charset="0"/>
                <a:ea typeface="Verdana" pitchFamily="34" charset="0"/>
                <a:cs typeface="Verdana" pitchFamily="34" charset="0"/>
              </a:rPr>
              <a:t>WWW.INNERSYSTEMS.NL</a:t>
            </a:r>
          </a:p>
        </p:txBody>
      </p:sp>
      <p:pic>
        <p:nvPicPr>
          <p:cNvPr id="27653" name="Picture 2" descr="http://www.zoekmachine-marketing-blog.com/wp-content/uploads/2013/02/twitter-verandering-metada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568825"/>
            <a:ext cx="16367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251075" y="5211763"/>
            <a:ext cx="3413125" cy="369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https://twitter.com/RuudKorsuize</a:t>
            </a:r>
          </a:p>
        </p:txBody>
      </p:sp>
      <p:pic>
        <p:nvPicPr>
          <p:cNvPr id="27655" name="Picture 6" descr="http://shop.runnersworld.nl/files/5814/Advies/Facebook-Like-Button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387725"/>
            <a:ext cx="16589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268538" y="3530600"/>
            <a:ext cx="4803775" cy="3683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https:// www.facebook.com/innersystems</a:t>
            </a:r>
          </a:p>
        </p:txBody>
      </p:sp>
      <p:pic>
        <p:nvPicPr>
          <p:cNvPr id="27657" name="Picture 8" descr="http://technewstoday.net/wp-content/uploads/2012/11/linkedin-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793875"/>
            <a:ext cx="17033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176463" y="1944688"/>
            <a:ext cx="489585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nl.linkedin.com/pub/</a:t>
            </a:r>
            <a:r>
              <a:rPr lang="nl-NL" dirty="0" err="1"/>
              <a:t>ruud-korsuize</a:t>
            </a:r>
            <a:r>
              <a:rPr lang="nl-NL" dirty="0"/>
              <a:t>/1b/a50/321</a:t>
            </a:r>
          </a:p>
        </p:txBody>
      </p:sp>
      <p:pic>
        <p:nvPicPr>
          <p:cNvPr id="11" name="Afbeelding 10" descr="Logo Innersystems 2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142852"/>
            <a:ext cx="3513770" cy="139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nl-NL" sz="4800" dirty="0" smtClean="0">
              <a:latin typeface="Berlin Sans FB" pitchFamily="34" charset="0"/>
            </a:endParaRPr>
          </a:p>
          <a:p>
            <a:pPr algn="ctr"/>
            <a:r>
              <a:rPr lang="nl-NL" sz="4800" dirty="0" smtClean="0">
                <a:latin typeface="Berlin Sans FB" pitchFamily="34" charset="0"/>
              </a:rPr>
              <a:t>Hand-outs downloaden?</a:t>
            </a:r>
          </a:p>
          <a:p>
            <a:pPr algn="ctr"/>
            <a:endParaRPr lang="nl-NL" sz="4800" dirty="0" smtClean="0">
              <a:latin typeface="Berlin Sans FB" pitchFamily="34" charset="0"/>
            </a:endParaRPr>
          </a:p>
          <a:p>
            <a:pPr algn="ctr"/>
            <a:r>
              <a:rPr lang="nl-NL" sz="4800" dirty="0" err="1" smtClean="0">
                <a:latin typeface="Berlin Sans FB" pitchFamily="34" charset="0"/>
              </a:rPr>
              <a:t>www.innersystems.nl</a:t>
            </a:r>
            <a:r>
              <a:rPr lang="nl-NL" sz="4800" dirty="0" smtClean="0">
                <a:latin typeface="Berlin Sans FB" pitchFamily="34" charset="0"/>
              </a:rPr>
              <a:t> – </a:t>
            </a:r>
          </a:p>
          <a:p>
            <a:pPr algn="ctr"/>
            <a:r>
              <a:rPr lang="nl-NL" sz="4800" dirty="0" smtClean="0">
                <a:latin typeface="Berlin Sans FB" pitchFamily="34" charset="0"/>
              </a:rPr>
              <a:t>8 weekse mindfulness training – </a:t>
            </a:r>
            <a:r>
              <a:rPr lang="nl-NL" sz="4800" dirty="0" err="1" smtClean="0">
                <a:latin typeface="Berlin Sans FB" pitchFamily="34" charset="0"/>
              </a:rPr>
              <a:t>Handouts</a:t>
            </a:r>
            <a:r>
              <a:rPr lang="nl-NL" sz="4800" smtClean="0">
                <a:latin typeface="Berlin Sans FB" pitchFamily="34" charset="0"/>
              </a:rPr>
              <a:t> </a:t>
            </a:r>
            <a:endParaRPr lang="nl-NL" sz="4800" dirty="0" smtClean="0">
              <a:latin typeface="Berlin Sans FB" pitchFamily="34" charset="0"/>
            </a:endParaRPr>
          </a:p>
          <a:p>
            <a:pPr algn="ctr"/>
            <a:endParaRPr lang="nl-NL" sz="4800" dirty="0" smtClean="0">
              <a:latin typeface="Berlin Sans FB" pitchFamily="34" charset="0"/>
            </a:endParaRPr>
          </a:p>
          <a:p>
            <a:pPr algn="ctr"/>
            <a:r>
              <a:rPr lang="nl-NL" sz="4800" dirty="0" smtClean="0">
                <a:latin typeface="Berlin Sans FB" pitchFamily="34" charset="0"/>
              </a:rPr>
              <a:t>Inlogcode: </a:t>
            </a:r>
          </a:p>
          <a:p>
            <a:pPr algn="ctr"/>
            <a:r>
              <a:rPr lang="nl-NL" sz="4800" dirty="0" smtClean="0">
                <a:solidFill>
                  <a:srgbClr val="FF0000"/>
                </a:solidFill>
                <a:latin typeface="Berlin Sans FB" pitchFamily="34" charset="0"/>
              </a:rPr>
              <a:t>innsys159</a:t>
            </a:r>
            <a:endParaRPr lang="nl-NL" sz="4800" dirty="0" smtClean="0">
              <a:latin typeface="Berlin Sans FB" pitchFamily="34" charset="0"/>
            </a:endParaRPr>
          </a:p>
          <a:p>
            <a:pPr algn="ctr"/>
            <a:endParaRPr lang="nl-NL" sz="48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88900"/>
            <a:ext cx="9144000" cy="53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kstvak 1"/>
          <p:cNvSpPr txBox="1">
            <a:spLocks noChangeArrowheads="1"/>
          </p:cNvSpPr>
          <p:nvPr/>
        </p:nvSpPr>
        <p:spPr bwMode="auto">
          <a:xfrm>
            <a:off x="0" y="-88900"/>
            <a:ext cx="91440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1500" dirty="0">
                <a:solidFill>
                  <a:schemeClr val="bg1"/>
                </a:solidFill>
                <a:latin typeface="Accord Heavy SF" pitchFamily="34" charset="0"/>
              </a:rPr>
              <a:t>Bedankt voor uw aandacht.</a:t>
            </a:r>
          </a:p>
        </p:txBody>
      </p:sp>
      <p:pic>
        <p:nvPicPr>
          <p:cNvPr id="5" name="Afbeelding 4" descr="Logo Innersystems 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286389"/>
            <a:ext cx="3513770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063"/>
            <a:ext cx="57959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3956292">
            <a:off x="-99219" y="621507"/>
            <a:ext cx="3306763" cy="2279650"/>
          </a:xfrm>
          <a:prstGeom prst="rightArrow">
            <a:avLst>
              <a:gd name="adj1" fmla="val 59974"/>
              <a:gd name="adj2" fmla="val 363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200" b="1" dirty="0" err="1" smtClean="0">
                <a:solidFill>
                  <a:srgbClr val="FF0000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Wat..is</a:t>
            </a:r>
            <a:r>
              <a:rPr lang="nl-NL" sz="3200" b="1" dirty="0" smtClean="0">
                <a:solidFill>
                  <a:srgbClr val="FF0000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.. Mindfulness</a:t>
            </a:r>
            <a:r>
              <a:rPr lang="nl-NL" sz="3600" b="1" dirty="0" smtClean="0">
                <a:solidFill>
                  <a:srgbClr val="FF0000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?</a:t>
            </a:r>
            <a:endParaRPr lang="nl-NL" sz="3600" b="1" dirty="0">
              <a:solidFill>
                <a:srgbClr val="FF0000"/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21283283">
            <a:off x="4271963" y="320675"/>
            <a:ext cx="4381500" cy="4314825"/>
          </a:xfrm>
          <a:prstGeom prst="cloudCallout">
            <a:avLst>
              <a:gd name="adj1" fmla="val -79264"/>
              <a:gd name="adj2" fmla="val 1257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b="1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800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Beoefening van mindfulness betekent dat je op </a:t>
            </a:r>
            <a:r>
              <a:rPr lang="nl-NL" sz="2800" dirty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een </a:t>
            </a:r>
            <a:r>
              <a:rPr lang="nl-NL" sz="2800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speciale </a:t>
            </a:r>
            <a:r>
              <a:rPr lang="nl-NL" sz="2800" dirty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manier oplettend </a:t>
            </a:r>
            <a:r>
              <a:rPr lang="nl-NL" sz="2800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bent.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2800" dirty="0">
              <a:latin typeface="MingLiU_HKSCS-ExtB" panose="02020500000000000000" pitchFamily="18" charset="-120"/>
              <a:ea typeface="MingLiU_HKSCS-ExtB" panose="02020500000000000000" pitchFamily="18" charset="-120"/>
              <a:cs typeface="Simplified Arabic" panose="02020603050405020304" pitchFamily="18" charset="-7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800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‘Je bent bewust aanwezig in het hier </a:t>
            </a:r>
            <a:r>
              <a:rPr lang="nl-NL" sz="2800" dirty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en nu</a:t>
            </a:r>
            <a:r>
              <a:rPr lang="nl-NL" sz="2800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, </a:t>
            </a:r>
            <a:r>
              <a:rPr lang="nl-NL" sz="2800" b="1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zónder</a:t>
            </a:r>
            <a:r>
              <a:rPr lang="nl-NL" sz="2800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 </a:t>
            </a:r>
            <a:r>
              <a:rPr lang="nl-NL" sz="2800" b="1" dirty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te </a:t>
            </a:r>
            <a:r>
              <a:rPr lang="nl-NL" sz="2800" b="1" dirty="0" smtClean="0"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oordelen.</a:t>
            </a:r>
            <a:r>
              <a:rPr lang="nl-NL" sz="2800" b="1" dirty="0" smtClean="0">
                <a:solidFill>
                  <a:schemeClr val="bg1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  <a:cs typeface="Simplified Arabic" panose="02020603050405020304" pitchFamily="18" charset="-78"/>
              </a:rPr>
              <a:t>.’</a:t>
            </a:r>
            <a:endParaRPr lang="nl-NL" sz="2800" b="1" dirty="0">
              <a:solidFill>
                <a:schemeClr val="bg1"/>
              </a:solidFill>
              <a:latin typeface="MingLiU_HKSCS-ExtB" panose="02020500000000000000" pitchFamily="18" charset="-120"/>
              <a:ea typeface="MingLiU_HKSCS-ExtB" panose="02020500000000000000" pitchFamily="18" charset="-120"/>
              <a:cs typeface="Simplified Arabic" panose="02020603050405020304" pitchFamily="18" charset="-7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2800" dirty="0">
              <a:latin typeface="MingLiU_HKSCS-ExtB" panose="02020500000000000000" pitchFamily="18" charset="-120"/>
              <a:ea typeface="MingLiU_HKSCS-ExtB" panose="02020500000000000000" pitchFamily="18" charset="-12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21231314">
            <a:off x="627656" y="384911"/>
            <a:ext cx="5260589" cy="4619385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b="1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b="1" dirty="0">
              <a:solidFill>
                <a:schemeClr val="bg1"/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5600" dirty="0" smtClean="0">
                <a:latin typeface="MingLiU_HKSCS-ExtB" panose="02020500000000000000" pitchFamily="18" charset="-120"/>
                <a:ea typeface="MingLiU_HKSCS-ExtB" panose="02020500000000000000" pitchFamily="18" charset="-120"/>
              </a:rPr>
              <a:t>Het sturen van je aandacht!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 smtClean="0"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</p:txBody>
      </p:sp>
      <p:pic>
        <p:nvPicPr>
          <p:cNvPr id="512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55950"/>
            <a:ext cx="33782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 rot="21231314">
            <a:off x="249238" y="819150"/>
            <a:ext cx="6935787" cy="4548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altLang="nl-NL" sz="3900" smtClean="0">
              <a:latin typeface="MV Boli" pitchFamily="2" charset="0"/>
              <a:ea typeface="MingLiU_HKSCS-ExtB" pitchFamily="18" charset="-120"/>
              <a:cs typeface="MV Boli" pitchFamily="2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altLang="nl-NL" sz="5800" smtClean="0">
                <a:latin typeface="MingLiU_HKSCS-ExtB" pitchFamily="18" charset="-120"/>
                <a:ea typeface="MingLiU_HKSCS-ExtB" pitchFamily="18" charset="-120"/>
                <a:cs typeface="MV Boli" pitchFamily="2" charset="0"/>
              </a:rPr>
              <a:t>Een open en accepterende houding hebben!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altLang="nl-NL" smtClean="0">
              <a:latin typeface="MingLiU_HKSCS-ExtB" pitchFamily="18" charset="-120"/>
              <a:ea typeface="MingLiU_HKSCS-ExtB" pitchFamily="18" charset="-12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388" y="220663"/>
            <a:ext cx="8905875" cy="7064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latin typeface="MingLiU_HKSCS-ExtB" panose="02020500000000000000" pitchFamily="18" charset="-120"/>
                <a:ea typeface="MingLiU_HKSCS-ExtB" panose="02020500000000000000" pitchFamily="18" charset="-120"/>
              </a:rPr>
              <a:t>Mindfulness; wat het </a:t>
            </a:r>
            <a:r>
              <a:rPr lang="nl-NL" sz="4000" b="1" dirty="0">
                <a:solidFill>
                  <a:srgbClr val="FF0000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niet/wel </a:t>
            </a:r>
            <a:r>
              <a:rPr lang="nl-NL" sz="4000" b="1" dirty="0">
                <a:solidFill>
                  <a:schemeClr val="bg1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is!</a:t>
            </a:r>
            <a:r>
              <a:rPr lang="nl-NL" sz="4000" dirty="0"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0" y="110013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  Het leeg maken van je hoofd 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0" y="32210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Oefenen in een speciale en ingewikkelde zithouding </a:t>
            </a: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0" y="5229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rgbClr val="FF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Een manier om te ontspannen 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0" y="21018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Spirituele zweverige new-age toestand </a:t>
            </a: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0" y="414972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Alles laten berusten en passief zijn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0" y="1468438"/>
            <a:ext cx="91440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Toelaten van gevoelens, gedachten en signalen van je </a:t>
            </a:r>
            <a:r>
              <a:rPr lang="nl-NL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lichaam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0325" y="5724525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Een manier om gewaar te zijn, aandacht te hebben voor je omgeving, je gedachten, gevoelens … en ook ontspanning!</a:t>
            </a:r>
            <a:endParaRPr lang="nl-NL" sz="2000" b="1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0" y="3587750"/>
            <a:ext cx="90852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Oefeningen doen, </a:t>
            </a:r>
            <a:r>
              <a:rPr lang="nl-NL" sz="12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( 3 – 30 min.)</a:t>
            </a:r>
            <a:r>
              <a:rPr lang="nl-NL" sz="20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zittend op een stoel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-30163" y="2471738"/>
            <a:ext cx="9144001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Bewust zijn van wat je op dit moment ervaart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0" y="4524375"/>
            <a:ext cx="91440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Actief en alert zijn voor al je ervaringen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99992" y="135"/>
            <a:ext cx="4392488" cy="2852801"/>
          </a:xfrm>
          <a:prstGeom prst="flowChartDecision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Mindfulness         leer </a:t>
            </a:r>
            <a:r>
              <a:rPr 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nl-NL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het </a:t>
            </a:r>
            <a:r>
              <a:rPr 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 van </a:t>
            </a:r>
            <a:r>
              <a:rPr lang="nl-NL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meditatie- en aandacht oefeningen</a:t>
            </a:r>
            <a:endParaRPr lang="nl-NL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Wolkvormige toelichting 1"/>
          <p:cNvSpPr/>
          <p:nvPr/>
        </p:nvSpPr>
        <p:spPr>
          <a:xfrm>
            <a:off x="6372225" y="3860800"/>
            <a:ext cx="2520950" cy="1944688"/>
          </a:xfrm>
          <a:prstGeom prst="cloudCallout">
            <a:avLst>
              <a:gd name="adj1" fmla="val -127626"/>
              <a:gd name="adj2" fmla="val -478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199" name="Tekstvak 3"/>
          <p:cNvSpPr txBox="1">
            <a:spLocks noChangeArrowheads="1"/>
          </p:cNvSpPr>
          <p:nvPr/>
        </p:nvSpPr>
        <p:spPr bwMode="auto">
          <a:xfrm>
            <a:off x="6581775" y="4510088"/>
            <a:ext cx="208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Verdana" pitchFamily="34" charset="0"/>
                <a:ea typeface="Verdana" pitchFamily="34" charset="0"/>
                <a:cs typeface="Verdana" pitchFamily="34" charset="0"/>
              </a:rPr>
              <a:t>…,maar hoe leer je dat dan?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6350"/>
            <a:ext cx="9158288" cy="6832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b="1" dirty="0">
              <a:latin typeface="Tempus Sans ITC" panose="04020404030D070202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/>
              <a:t>Mindfulness  doen..?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000" b="1" dirty="0"/>
              <a:t>Formeel versus Informeel</a:t>
            </a:r>
            <a:endParaRPr lang="nl-NL" sz="6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800" b="1" dirty="0"/>
              <a:t>Formeel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/>
              <a:t>Bewust</a:t>
            </a:r>
            <a:r>
              <a:rPr lang="nl-NL" sz="2800" dirty="0"/>
              <a:t> tijd en aandacht maken voor oefeningen.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2800" b="1" dirty="0"/>
              <a:t>Informeel</a:t>
            </a:r>
            <a:r>
              <a:rPr lang="nl-NL" sz="28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/>
              <a:t>B</a:t>
            </a:r>
            <a:r>
              <a:rPr lang="nl-NL" sz="2800" b="1" dirty="0"/>
              <a:t>ewust</a:t>
            </a:r>
            <a:r>
              <a:rPr lang="nl-NL" sz="2800" dirty="0"/>
              <a:t> aandacht geven aan je dagelijkse activiteiten.</a:t>
            </a:r>
            <a:r>
              <a:rPr lang="nl-NL" sz="2800" i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Tempus Sans ITC" panose="04020404030D07020202" pitchFamily="82" charset="0"/>
              </a:rPr>
              <a:t>Bij mindfulness gaat het niet om de resultaten, maar om de ervaring</a:t>
            </a:r>
            <a:r>
              <a:rPr lang="nl-NL" sz="2400" i="1" dirty="0"/>
              <a:t>.</a:t>
            </a:r>
            <a:endParaRPr lang="nl-NL" sz="2800" dirty="0">
              <a:latin typeface="OCR A Extended" panose="02010509020102010303" pitchFamily="5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latin typeface="OCR A Extended" panose="02010509020102010303" pitchFamily="5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8"/>
            <a:ext cx="91440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2317" y="3727001"/>
            <a:ext cx="3781874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 Aandacht oefening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570</Words>
  <Application>Microsoft Office PowerPoint</Application>
  <PresentationFormat>Diavoorstelling (4:3)</PresentationFormat>
  <Paragraphs>174</Paragraphs>
  <Slides>29</Slides>
  <Notes>6</Notes>
  <HiddenSlides>0</HiddenSlides>
  <MMClips>1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1" baseType="lpstr">
      <vt:lpstr>Kantoorthema</vt:lpstr>
      <vt:lpstr>Microsoft Excel 97-2003 Worksheet</vt:lpstr>
      <vt:lpstr>Dia 1</vt:lpstr>
      <vt:lpstr>Dia 2</vt:lpstr>
      <vt:lpstr>Wat..is.. Mindfulness?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Innersystems   Mindfulness Trainingen Zeeland</dc:title>
  <dc:creator>Innersystems,training en advies</dc:creator>
  <cp:lastModifiedBy>Ruud Korsuize</cp:lastModifiedBy>
  <cp:revision>139</cp:revision>
  <cp:lastPrinted>2014-09-03T14:34:04Z</cp:lastPrinted>
  <dcterms:created xsi:type="dcterms:W3CDTF">2013-05-11T17:40:30Z</dcterms:created>
  <dcterms:modified xsi:type="dcterms:W3CDTF">2015-09-15T12:24:03Z</dcterms:modified>
</cp:coreProperties>
</file>